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9186" y="1956021"/>
            <a:ext cx="9037983" cy="2923981"/>
          </a:xfrm>
        </p:spPr>
        <p:txBody>
          <a:bodyPr>
            <a:noAutofit/>
          </a:bodyPr>
          <a:lstStyle/>
          <a:p>
            <a:br>
              <a:rPr lang="pl-PL" sz="2000" dirty="0"/>
            </a:br>
            <a:r>
              <a:rPr lang="pl-PL" sz="2000" dirty="0"/>
              <a:t> </a:t>
            </a:r>
            <a:r>
              <a:rPr lang="pl-PL" sz="3200" b="1" dirty="0"/>
              <a:t>Wsparcie kadry jednostek samorządu terytorialnego w zarządzaniu oświatą ukierunkowanym na rozwój szkół i kompetencji kluczowych uczniów </a:t>
            </a:r>
            <a:br>
              <a:rPr lang="pl-PL" sz="3200" b="1" dirty="0"/>
            </a:br>
            <a:r>
              <a:rPr lang="pl-PL" sz="3200" b="1" dirty="0"/>
              <a:t>Projekt współfinansowany przez Unię Europejską w ramach Europejskiego Funduszu Społecznego </a:t>
            </a:r>
            <a:br>
              <a:rPr lang="pl-PL" sz="3200" b="1" dirty="0"/>
            </a:br>
            <a:endParaRPr lang="pl-PL" sz="3200" b="1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3" name="Prostokąt 2"/>
          <p:cNvSpPr/>
          <p:nvPr/>
        </p:nvSpPr>
        <p:spPr>
          <a:xfrm>
            <a:off x="1765190" y="761327"/>
            <a:ext cx="89028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/>
              <a:t>Wsparcie kadry jednostek samorządu terytorialnego w zarządzaniu oświatą ukierunkowanym na rozwój szkól i kompetencji kluczowych uczniów </a:t>
            </a:r>
            <a:r>
              <a:rPr lang="pl-PL" dirty="0"/>
              <a:t>	</a:t>
            </a:r>
          </a:p>
          <a:p>
            <a:r>
              <a:rPr lang="pl-PL" dirty="0"/>
              <a:t>Partner w projekcie: 	Związek Miast Polskich 	</a:t>
            </a:r>
          </a:p>
          <a:p>
            <a:r>
              <a:rPr lang="pl-PL" dirty="0"/>
              <a:t>Okres realizacji: 	04.2016 - 31.03.2018 	</a:t>
            </a:r>
          </a:p>
          <a:p>
            <a:r>
              <a:rPr lang="pl-PL" dirty="0"/>
              <a:t>Budżet projektu ogółem: 	2 917 248,17 zł 	</a:t>
            </a:r>
          </a:p>
          <a:p>
            <a:r>
              <a:rPr lang="pl-PL" b="1" dirty="0"/>
              <a:t>Działanie 2.10 </a:t>
            </a:r>
            <a:r>
              <a:rPr lang="pl-PL" dirty="0"/>
              <a:t>Wysoka jakość systemu oświaty </a:t>
            </a:r>
          </a:p>
          <a:p>
            <a:r>
              <a:rPr lang="pl-PL" b="1" dirty="0"/>
              <a:t>Cel szczegółowy POWER</a:t>
            </a:r>
            <a:r>
              <a:rPr lang="pl-PL" dirty="0"/>
              <a:t>: </a:t>
            </a:r>
          </a:p>
          <a:p>
            <a:r>
              <a:rPr lang="pl-PL" dirty="0"/>
              <a:t>Poprawa funkcjonowania i zwiększenie wykorzystania systemu wspomagania szkół w zakresie kompetencji kluczowych uczniów niezbędnych do poruszania się na rynku pracy (ICT, matematyczno-przyrodniczych, języków obcych), nauczania eksperymentalnego, właściwych postaw (kreatywności, innowacyjności, pracy zespołowej) oraz metod zindywidualizowanego podejścia do ucznia. 	</a:t>
            </a:r>
          </a:p>
        </p:txBody>
      </p:sp>
    </p:spTree>
    <p:extLst>
      <p:ext uri="{BB962C8B-B14F-4D97-AF65-F5344CB8AC3E}">
        <p14:creationId xmlns:p14="http://schemas.microsoft.com/office/powerpoint/2010/main" val="23399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33108" y="1327869"/>
            <a:ext cx="8658970" cy="3546282"/>
          </a:xfrm>
        </p:spPr>
        <p:txBody>
          <a:bodyPr>
            <a:noAutofit/>
          </a:bodyPr>
          <a:lstStyle/>
          <a:p>
            <a:pPr algn="l"/>
            <a:br>
              <a:rPr lang="pl-PL" sz="2000" b="1" dirty="0"/>
            </a:br>
            <a:br>
              <a:rPr lang="pl-PL" sz="2000" b="1" dirty="0"/>
            </a:br>
            <a:r>
              <a:rPr lang="pl-PL" sz="3200" b="1" dirty="0"/>
              <a:t>EFEKTY PILOTAŻU</a:t>
            </a:r>
            <a:br>
              <a:rPr lang="pl-PL" sz="3200" b="1" dirty="0"/>
            </a:br>
            <a:br>
              <a:rPr lang="pl-PL" sz="3200" b="1" dirty="0"/>
            </a:br>
            <a:r>
              <a:rPr lang="pl-PL" sz="2000" dirty="0"/>
              <a:t>1. weryfikacja opracowanych programów szkoleniowo-doradczych w oparciu o uwagi zgłoszone przez uczestników szkoleń i adresatów doradztwa; </a:t>
            </a:r>
            <a:br>
              <a:rPr lang="pl-PL" sz="2000" dirty="0"/>
            </a:br>
            <a:r>
              <a:rPr lang="pl-PL" sz="2000" dirty="0"/>
              <a:t>2. opracowanie przez każdy z zespołów reprezentujących JST dokumentu strategicznego – planu podnoszenia jakości oświaty oraz wspomagania szkół w zakresie kompetencji kluczowych uczniów w gminie/powiecie; </a:t>
            </a:r>
            <a:br>
              <a:rPr lang="pl-PL" sz="2000" dirty="0"/>
            </a:br>
            <a:r>
              <a:rPr lang="pl-PL" sz="2000" dirty="0"/>
              <a:t>3. objęcie, w każdej JST biorącej udział w pilotażu, kompleksowym procesem wspomagania szkół/placówek w oparciu o opracowany plan podnoszenia jakości oświaty oraz wspomagania szkół w zakresie kompetencji kluczowych uczniów. </a:t>
            </a:r>
            <a:br>
              <a:rPr lang="pl-PL" sz="2000" dirty="0"/>
            </a:br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382303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87609" y="4231323"/>
            <a:ext cx="7850589" cy="658730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3200" b="1" dirty="0"/>
              <a:t>Organizacja szkolenia</a:t>
            </a:r>
            <a:br>
              <a:rPr lang="pl-PL" sz="3200" b="1" dirty="0"/>
            </a:br>
            <a:br>
              <a:rPr lang="pl-PL" sz="2400" b="1" dirty="0"/>
            </a:br>
            <a:r>
              <a:rPr lang="pl-PL" sz="2000" dirty="0"/>
              <a:t>Szkolenie zostało podzielone na 90-minutowe interaktywne sesje, obejmujące główne obszary tematyczne, ukierunkowane na osiągnięcie końcowego efektu, tj. planu podnoszenia jakości oświaty oraz wspomagania szkół w zakresie kompetencji kluczowych uczniów w gminie/powiecie. </a:t>
            </a:r>
            <a:br>
              <a:rPr lang="pl-PL" sz="2000" dirty="0"/>
            </a:br>
            <a:r>
              <a:rPr lang="pl-PL" sz="2000" dirty="0"/>
              <a:t>Plan podnoszenia jakości usług oświatowych oraz wspomagania szkół w zakresie rozwoju kompetencji kluczowych uczniów – rozumiany jest jako plan konkretnych działań wynikających z długoterminowej wizji rozwoju oświaty w jednostce samorządu terytorialnego ukierunkowanej na realizację celów edukacyjnych. Pożądane jest, aby tworzenie i realizacja planu odbywały się przy wsparciu zawiązanej lokalnie koalicji na rzecz rozwoju oświaty 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150008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5105966"/>
            <a:ext cx="8359472" cy="451996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3200" b="1" dirty="0"/>
              <a:t>Organizacja szkolenia</a:t>
            </a:r>
            <a:br>
              <a:rPr lang="pl-PL" sz="3200" b="1" dirty="0"/>
            </a:br>
            <a:br>
              <a:rPr lang="pl-PL" sz="2000" dirty="0"/>
            </a:br>
            <a:r>
              <a:rPr lang="pl-PL" sz="2000" dirty="0"/>
              <a:t>•Szkolenie składa się z 5 modułów szkoleniowych. </a:t>
            </a:r>
            <a:br>
              <a:rPr lang="pl-PL" sz="2000" dirty="0"/>
            </a:br>
            <a:r>
              <a:rPr lang="pl-PL" sz="2000" dirty="0"/>
              <a:t>•Każdy moduł szkoleniowy trwa 3 dni i obejmuje ok. 21 godzin dydaktycznych. </a:t>
            </a:r>
            <a:br>
              <a:rPr lang="pl-PL" sz="2000" dirty="0"/>
            </a:br>
            <a:r>
              <a:rPr lang="pl-PL" sz="2000" dirty="0"/>
              <a:t>•Zajęcia 3-dniowego modułu rozpoczynają się; pierwszego dnia o godz.10.30 i kończą się trzeciego dnia o godz. 14.00 obiadem. </a:t>
            </a:r>
            <a:br>
              <a:rPr lang="pl-PL" sz="2000" dirty="0"/>
            </a:br>
            <a:r>
              <a:rPr lang="pl-PL" sz="2000" dirty="0"/>
              <a:t>•W ramach szkolenia, pomiędzy modułami, uczestnicy szkoleń wykonują zadania w swoich macierzystych jednostkach (zadania wdrożeniowe). Każdorazowo, na kolejnym module następuje omówienie zrealizowanych zadań, •Większość zajęć realizowana jest w grupach (4 grupy), składających się z samorządowców reprezentujących różne typy jednostek samorządu terytorialnego (gminy wiejskie, gminy miejskie, gminy miejsko-wiejskie, powiaty).</a:t>
            </a:r>
            <a:br>
              <a:rPr lang="pl-PL" sz="2000" dirty="0"/>
            </a:br>
            <a:br>
              <a:rPr lang="pl-PL" sz="2000" dirty="0"/>
            </a:br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401015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359673"/>
            <a:ext cx="8359472" cy="214686"/>
          </a:xfrm>
        </p:spPr>
        <p:txBody>
          <a:bodyPr>
            <a:noAutofit/>
          </a:bodyPr>
          <a:lstStyle/>
          <a:p>
            <a:pPr algn="l"/>
            <a:r>
              <a:rPr lang="pl-PL" sz="3200" b="1" dirty="0"/>
              <a:t>EWALUACJA WARSZTATU/MODUŁU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3" name="Prostokąt 2"/>
          <p:cNvSpPr/>
          <p:nvPr/>
        </p:nvSpPr>
        <p:spPr>
          <a:xfrm>
            <a:off x="1113183" y="2321782"/>
            <a:ext cx="8603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dirty="0"/>
              <a:t>Każdy warsztat i każdy moduł szkoleniowy podlega ocenie uczestników. Prosimy o wypełnianie i zwrot ankiet ewaluacyjnych. </a:t>
            </a:r>
          </a:p>
        </p:txBody>
      </p:sp>
    </p:spTree>
    <p:extLst>
      <p:ext uri="{BB962C8B-B14F-4D97-AF65-F5344CB8AC3E}">
        <p14:creationId xmlns:p14="http://schemas.microsoft.com/office/powerpoint/2010/main" val="362624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4629" y="1774369"/>
            <a:ext cx="8375374" cy="1859377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ZADANIA WDROŻENIOWE</a:t>
            </a:r>
            <a:br>
              <a:rPr lang="pl-PL" sz="3600" b="1" dirty="0"/>
            </a:br>
            <a:br>
              <a:rPr lang="pl-PL" sz="3600" b="1" dirty="0"/>
            </a:br>
            <a:r>
              <a:rPr lang="pl-PL" sz="2000" dirty="0"/>
              <a:t>W ramach zadań JST jest realizacja zadań wdrożeniowych. Są one ważnym elementem projektu.</a:t>
            </a:r>
            <a:br>
              <a:rPr lang="pl-PL" sz="2000" dirty="0"/>
            </a:br>
            <a:r>
              <a:rPr lang="pl-PL" sz="2000" dirty="0"/>
              <a:t>Efekty zadań wdrożeniowych są wykorzystywane do pracy w kolejnym module.</a:t>
            </a:r>
            <a:br>
              <a:rPr lang="pl-PL" sz="2000" dirty="0"/>
            </a:br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93147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0532" y="1798223"/>
            <a:ext cx="8375374" cy="1859377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PLAN STRATEGICZNY</a:t>
            </a:r>
            <a:br>
              <a:rPr lang="pl-PL" sz="3600" b="1" dirty="0"/>
            </a:br>
            <a:br>
              <a:rPr lang="pl-PL" sz="3600" b="1" dirty="0"/>
            </a:br>
            <a:r>
              <a:rPr lang="pl-PL" sz="2000" dirty="0"/>
              <a:t>To nie tylko dokument! Jego założenia, cele, zadania pomogą rzeczywiście wpłynąć na poprawę jakości samorządowej oświaty  w zakresie rozwijania kompetencji kluczowych uczniów.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421958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50288" y="3412338"/>
            <a:ext cx="8375374" cy="185937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1050" i="1" dirty="0"/>
              <a:t>opracowano na podstawie materiałów ORE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73537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168</Words>
  <Application>Microsoft Office PowerPoint</Application>
  <PresentationFormat>Panoramiczny</PresentationFormat>
  <Paragraphs>36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  Wsparcie kadry jednostek samorządu terytorialnego w zarządzaniu oświatą ukierunkowanym na rozwój szkół i kompetencji kluczowych uczniów  Projekt współfinansowany przez Unię Europejską w ramach Europejskiego Funduszu Społecznego  </vt:lpstr>
      <vt:lpstr>Prezentacja programu PowerPoint</vt:lpstr>
      <vt:lpstr>  EFEKTY PILOTAŻU  1. weryfikacja opracowanych programów szkoleniowo-doradczych w oparciu o uwagi zgłoszone przez uczestników szkoleń i adresatów doradztwa;  2. opracowanie przez każdy z zespołów reprezentujących JST dokumentu strategicznego – planu podnoszenia jakości oświaty oraz wspomagania szkół w zakresie kompetencji kluczowych uczniów w gminie/powiecie;  3. objęcie, w każdej JST biorącej udział w pilotażu, kompleksowym procesem wspomagania szkół/placówek w oparciu o opracowany plan podnoszenia jakości oświaty oraz wspomagania szkół w zakresie kompetencji kluczowych uczniów.  </vt:lpstr>
      <vt:lpstr> Organizacja szkolenia  Szkolenie zostało podzielone na 90-minutowe interaktywne sesje, obejmujące główne obszary tematyczne, ukierunkowane na osiągnięcie końcowego efektu, tj. planu podnoszenia jakości oświaty oraz wspomagania szkół w zakresie kompetencji kluczowych uczniów w gminie/powiecie.  Plan podnoszenia jakości usług oświatowych oraz wspomagania szkół w zakresie rozwoju kompetencji kluczowych uczniów – rozumiany jest jako plan konkretnych działań wynikających z długoterminowej wizji rozwoju oświaty w jednostce samorządu terytorialnego ukierunkowanej na realizację celów edukacyjnych. Pożądane jest, aby tworzenie i realizacja planu odbywały się przy wsparciu zawiązanej lokalnie koalicji na rzecz rozwoju oświaty </vt:lpstr>
      <vt:lpstr> Organizacja szkolenia  •Szkolenie składa się z 5 modułów szkoleniowych.  •Każdy moduł szkoleniowy trwa 3 dni i obejmuje ok. 21 godzin dydaktycznych.  •Zajęcia 3-dniowego modułu rozpoczynają się; pierwszego dnia o godz.10.30 i kończą się trzeciego dnia o godz. 14.00 obiadem.  •W ramach szkolenia, pomiędzy modułami, uczestnicy szkoleń wykonują zadania w swoich macierzystych jednostkach (zadania wdrożeniowe). Każdorazowo, na kolejnym module następuje omówienie zrealizowanych zadań, •Większość zajęć realizowana jest w grupach (4 grupy), składających się z samorządowców reprezentujących różne typy jednostek samorządu terytorialnego (gminy wiejskie, gminy miejskie, gminy miejsko-wiejskie, powiaty).  </vt:lpstr>
      <vt:lpstr>EWALUACJA WARSZTATU/MODUŁU</vt:lpstr>
      <vt:lpstr>ZADANIA WDROŻENIOWE  W ramach zadań JST jest realizacja zadań wdrożeniowych. Są one ważnym elementem projektu. Efekty zadań wdrożeniowych są wykorzystywane do pracy w kolejnym module. </vt:lpstr>
      <vt:lpstr>PLAN STRATEGICZNY  To nie tylko dokument! Jego założenia, cele, zadania pomogą rzeczywiście wpłynąć na poprawę jakości samorządowej oświaty  w zakresie rozwijania kompetencji kluczowych uczniów.</vt:lpstr>
      <vt:lpstr> Dziękuję za uwagę       opracowano na podstawie materiałów 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11</cp:revision>
  <cp:lastPrinted>2017-12-07T07:25:12Z</cp:lastPrinted>
  <dcterms:created xsi:type="dcterms:W3CDTF">2014-06-23T09:24:46Z</dcterms:created>
  <dcterms:modified xsi:type="dcterms:W3CDTF">2018-03-26T07:54:48Z</dcterms:modified>
</cp:coreProperties>
</file>